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77" r:id="rId5"/>
    <p:sldId id="447" r:id="rId6"/>
    <p:sldId id="487" r:id="rId7"/>
    <p:sldId id="384" r:id="rId8"/>
    <p:sldId id="449" r:id="rId9"/>
    <p:sldId id="468" r:id="rId10"/>
    <p:sldId id="456" r:id="rId11"/>
    <p:sldId id="491" r:id="rId12"/>
    <p:sldId id="492" r:id="rId13"/>
    <p:sldId id="493" r:id="rId14"/>
    <p:sldId id="454" r:id="rId15"/>
    <p:sldId id="460" r:id="rId16"/>
    <p:sldId id="461" r:id="rId17"/>
    <p:sldId id="463" r:id="rId18"/>
    <p:sldId id="401" r:id="rId19"/>
    <p:sldId id="465" r:id="rId20"/>
    <p:sldId id="485" r:id="rId21"/>
    <p:sldId id="484" r:id="rId22"/>
    <p:sldId id="459" r:id="rId23"/>
    <p:sldId id="471" r:id="rId24"/>
    <p:sldId id="483" r:id="rId25"/>
    <p:sldId id="453" r:id="rId26"/>
    <p:sldId id="433" r:id="rId27"/>
    <p:sldId id="488" r:id="rId28"/>
    <p:sldId id="462" r:id="rId29"/>
    <p:sldId id="293" r:id="rId30"/>
    <p:sldId id="472" r:id="rId31"/>
  </p:sldIdLst>
  <p:sldSz cx="12192000" cy="6858000"/>
  <p:notesSz cx="6858000" cy="9144000"/>
  <p:embeddedFontLst>
    <p:embeddedFont>
      <p:font typeface="맑은 고딕" panose="020B0503020000020004" pitchFamily="34" charset="-127"/>
      <p:regular r:id="rId34"/>
      <p:bold r:id="rId35"/>
    </p:embeddedFont>
    <p:embeddedFont>
      <p:font typeface="Bebas Neue" panose="020B0606020202050201" pitchFamily="34" charset="0"/>
      <p:regular r:id="rId36"/>
    </p:embeddedFont>
    <p:embeddedFont>
      <p:font typeface="Poppins Light" panose="00000400000000000000" pitchFamily="2" charset="0"/>
      <p:regular r:id="rId37"/>
      <p: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EBAA51-9637-3912-A4E2-46139E6E6860}" name="Kartawidjaya, Jason Putra" initials="JK" userId="S::wvh966@haw-hamburg.de::354f1bca-865c-4071-a924-b959d1ac6a55" providerId="AD"/>
  <p188:author id="{61DFA279-B05D-EAA4-019E-415E7A1BB213}" name="Tan, Zhi Hao" initials="ZT" userId="S::wbb353@haw-hamburg.de::570a7c04-7fd4-4fc5-b1e3-cb65022133b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A4E"/>
    <a:srgbClr val="FFFF00"/>
    <a:srgbClr val="4E4E4E"/>
    <a:srgbClr val="00CDC2"/>
    <a:srgbClr val="FFD60A"/>
    <a:srgbClr val="6D6DFF"/>
    <a:srgbClr val="FF4428"/>
    <a:srgbClr val="40CEE9"/>
    <a:srgbClr val="F5F5F5"/>
    <a:srgbClr val="FB9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5D494-CDED-19A1-7542-CA0A5B284EC1}" v="39" dt="2025-06-25T07:24:32.198"/>
    <p1510:client id="{B1D78D37-47EB-4BC4-88C0-5BB3A253C122}" v="3" dt="2025-06-24T08:00:18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55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Letztes gültige Ergebnis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41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7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Multiplex, auf einmal kann nur ein Zahl leuchtet</a:t>
            </a:r>
          </a:p>
          <a:p>
            <a:r>
              <a:rPr lang="de-DE"/>
              <a:t>Reihenfolge als Zahlvorlage</a:t>
            </a:r>
            <a:endParaRPr lang="de-DE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158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Dynamisch je nach dem aktuellen Zustand bestimmt</a:t>
            </a:r>
          </a:p>
          <a:p>
            <a:r>
              <a:rPr lang="de-DE"/>
              <a:t>Ausgestrichen – nur ein buzzer,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242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Nicht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Zetlich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geschafft</a:t>
            </a:r>
            <a:r>
              <a:rPr lang="en-US">
                <a:latin typeface="Calibri"/>
                <a:ea typeface="Calibri"/>
                <a:cs typeface="Calibri"/>
              </a:rPr>
              <a:t> – </a:t>
            </a:r>
            <a:r>
              <a:rPr lang="en-US" err="1">
                <a:latin typeface="Calibri"/>
                <a:ea typeface="Calibri"/>
                <a:cs typeface="Calibri"/>
              </a:rPr>
              <a:t>leicht</a:t>
            </a:r>
            <a:r>
              <a:rPr lang="en-US">
                <a:latin typeface="Calibri"/>
                <a:ea typeface="Calibri"/>
                <a:cs typeface="Calibri"/>
              </a:rPr>
              <a:t>  </a:t>
            </a:r>
            <a:r>
              <a:rPr lang="en-US" err="1">
                <a:latin typeface="Calibri"/>
                <a:ea typeface="Calibri"/>
                <a:cs typeface="Calibri"/>
              </a:rPr>
              <a:t>klappen</a:t>
            </a:r>
            <a:r>
              <a:rPr lang="en-US">
                <a:latin typeface="Calibri"/>
                <a:ea typeface="Calibri"/>
                <a:cs typeface="Calibri"/>
              </a:rPr>
              <a:t> – 2D array (10x20 </a:t>
            </a:r>
            <a:r>
              <a:rPr lang="en-US" err="1">
                <a:latin typeface="Calibri"/>
                <a:ea typeface="Calibri"/>
                <a:cs typeface="Calibri"/>
              </a:rPr>
              <a:t>ARray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mit</a:t>
            </a:r>
            <a:r>
              <a:rPr lang="en-US">
                <a:latin typeface="Calibri"/>
                <a:ea typeface="Calibri"/>
                <a:cs typeface="Calibri"/>
              </a:rPr>
              <a:t> 3 bits für block </a:t>
            </a:r>
            <a:r>
              <a:rPr lang="en-US" err="1">
                <a:latin typeface="Calibri"/>
                <a:ea typeface="Calibri"/>
                <a:cs typeface="Calibri"/>
              </a:rPr>
              <a:t>typ</a:t>
            </a:r>
            <a:r>
              <a:rPr lang="en-US">
                <a:latin typeface="Calibri"/>
                <a:ea typeface="Calibri"/>
                <a:cs typeface="Calibri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710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Ein paar herausforderungen und wie ich das geloest habe</a:t>
            </a:r>
          </a:p>
          <a:p>
            <a:r>
              <a:rPr lang="de-DE"/>
              <a:t>Einamalig großen Vektor Vergleichen – in kleinerer FOR-loop teilen</a:t>
            </a:r>
          </a:p>
          <a:p>
            <a:r>
              <a:rPr lang="de-DE"/>
              <a:t>For loop innerhalb for loop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00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&lt; 1min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362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Je mehr Punkte desto föllt die Tetriminos schneller, um das Spiel anspruchsvoller zu gestalten</a:t>
            </a:r>
          </a:p>
          <a:p>
            <a:r>
              <a:rPr lang="en-US" err="1"/>
              <a:t>Kontrolle</a:t>
            </a:r>
            <a:r>
              <a:rPr lang="en-US"/>
              <a:t> der </a:t>
            </a:r>
            <a:r>
              <a:rPr lang="en-US" err="1"/>
              <a:t>Tetriminoes</a:t>
            </a:r>
            <a:r>
              <a:rPr lang="en-US"/>
              <a:t> </a:t>
            </a:r>
            <a:r>
              <a:rPr lang="en-US" err="1"/>
              <a:t>erfolgt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</a:t>
            </a:r>
            <a:r>
              <a:rPr lang="en-US" err="1"/>
              <a:t>Tasten</a:t>
            </a:r>
            <a:r>
              <a:rPr lang="en-US"/>
              <a:t> auf dem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0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Vergleich</a:t>
            </a:r>
            <a:r>
              <a:rPr lang="en-US"/>
              <a:t>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Zwischenpres</a:t>
            </a:r>
            <a:r>
              <a:rPr lang="en-US"/>
              <a:t>. </a:t>
            </a:r>
            <a:r>
              <a:rPr lang="en-US" err="1"/>
              <a:t>Keine</a:t>
            </a:r>
            <a:r>
              <a:rPr lang="en-US"/>
              <a:t> </a:t>
            </a:r>
            <a:r>
              <a:rPr lang="en-US" err="1"/>
              <a:t>große</a:t>
            </a:r>
            <a:r>
              <a:rPr lang="en-US"/>
              <a:t> </a:t>
            </a:r>
            <a:r>
              <a:rPr lang="en-US" err="1"/>
              <a:t>Änderung</a:t>
            </a:r>
            <a:endParaRPr lang="en-US"/>
          </a:p>
          <a:p>
            <a:r>
              <a:rPr lang="en-US"/>
              <a:t>Field RAM von Game Engine </a:t>
            </a:r>
            <a:r>
              <a:rPr lang="en-US" err="1"/>
              <a:t>getrennt</a:t>
            </a:r>
            <a:endParaRPr lang="en-US"/>
          </a:p>
          <a:p>
            <a:r>
              <a:rPr lang="en-US" err="1"/>
              <a:t>Neues</a:t>
            </a:r>
            <a:r>
              <a:rPr lang="en-US"/>
              <a:t>, Click/Ton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80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34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SPAWN : von 10x20 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	</a:t>
            </a:r>
            <a:r>
              <a:rPr lang="de-DE"/>
              <a:t>Der Block wird stets relativ zum Feldpunkt </a:t>
            </a:r>
            <a:r>
              <a:rPr lang="de-DE" b="1"/>
              <a:t>Feld(5,2)</a:t>
            </a:r>
            <a:r>
              <a:rPr lang="de-DE"/>
              <a:t> gespawnt. Dieser Punkt dient als Ursprung für die Positionierung neuer Blöcke.</a:t>
            </a:r>
          </a:p>
          <a:p>
            <a:r>
              <a:rPr lang="de-DE">
                <a:latin typeface="Calibri"/>
                <a:ea typeface="Calibri"/>
                <a:cs typeface="Calibri"/>
              </a:rPr>
              <a:t>	</a:t>
            </a:r>
            <a:r>
              <a:rPr lang="de-DE"/>
              <a:t>Die exakte Position und Form des Blocks wird </a:t>
            </a:r>
            <a:r>
              <a:rPr lang="de-DE" b="1"/>
              <a:t>anhand einer Zufallszahl</a:t>
            </a:r>
            <a:r>
              <a:rPr lang="de-DE"/>
              <a:t> gewählt. Jeder Wert der Zufallszahl entspricht einem vordefinierten Blockmuster.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	</a:t>
            </a:r>
            <a:r>
              <a:rPr lang="de-DE"/>
              <a:t>Vor dem Platzieren wird ein </a:t>
            </a:r>
            <a:r>
              <a:rPr lang="de-DE" b="1"/>
              <a:t>Geistblock</a:t>
            </a:r>
            <a:r>
              <a:rPr lang="de-DE"/>
              <a:t> (Vorschau) erzeugt. Dieser vergleicht seine Position mit dem </a:t>
            </a:r>
            <a:r>
              <a:rPr lang="de-DE" b="1"/>
              <a:t>gespeicherten Spielfeld</a:t>
            </a:r>
            <a:r>
              <a:rPr lang="de-DE"/>
              <a:t>, um mögliche Kollisionen frühzeitig zu erkennen.</a:t>
            </a:r>
          </a:p>
          <a:p>
            <a:r>
              <a:rPr lang="de-DE">
                <a:latin typeface="Calibri"/>
                <a:ea typeface="Calibri"/>
                <a:cs typeface="Calibri"/>
              </a:rPr>
              <a:t>	</a:t>
            </a:r>
            <a:r>
              <a:rPr lang="de-DE"/>
              <a:t>Wenn keine Kollisionen vorliegen, wird das Ergebnis im </a:t>
            </a:r>
            <a:r>
              <a:rPr lang="de-DE" b="1"/>
              <a:t>Output-Feld</a:t>
            </a:r>
            <a:r>
              <a:rPr lang="de-DE"/>
              <a:t> angezeigt und der Block kann gesetzt werden.</a:t>
            </a:r>
          </a:p>
          <a:p>
            <a:r>
              <a:rPr lang="de-DE"/>
              <a:t>	Dieses Vorgehen </a:t>
            </a:r>
            <a:r>
              <a:rPr lang="de-DE" b="1"/>
              <a:t>gilt in allen Zuständen</a:t>
            </a:r>
            <a:r>
              <a:rPr lang="de-DE"/>
              <a:t> des Spiels – sowohl beim Spawnen, Bewegen als auch beim Droppen von Blöcken.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GAME_OVER </a:t>
            </a:r>
            <a:r>
              <a:rPr lang="en-US" err="1">
                <a:latin typeface="Calibri"/>
                <a:ea typeface="Calibri"/>
                <a:cs typeface="Calibri"/>
              </a:rPr>
              <a:t>nur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durch</a:t>
            </a:r>
            <a:r>
              <a:rPr lang="en-US">
                <a:latin typeface="Calibri"/>
                <a:ea typeface="Calibri"/>
                <a:cs typeface="Calibri"/>
              </a:rPr>
              <a:t> SPAWN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Move : 3 </a:t>
            </a:r>
            <a:r>
              <a:rPr lang="en-US" err="1">
                <a:latin typeface="Calibri"/>
                <a:ea typeface="Calibri"/>
                <a:cs typeface="Calibri"/>
              </a:rPr>
              <a:t>Möglichkeit</a:t>
            </a:r>
            <a:r>
              <a:rPr lang="en-US">
                <a:latin typeface="Calibri"/>
                <a:ea typeface="Calibri"/>
                <a:cs typeface="Calibri"/>
              </a:rPr>
              <a:t>; </a:t>
            </a:r>
            <a:r>
              <a:rPr lang="en-US" err="1">
                <a:latin typeface="Calibri"/>
                <a:ea typeface="Calibri"/>
                <a:cs typeface="Calibri"/>
              </a:rPr>
              <a:t>Referenzpunkt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wird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bewegt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Rotate : </a:t>
            </a:r>
            <a:r>
              <a:rPr lang="en-US" err="1">
                <a:latin typeface="Calibri"/>
                <a:ea typeface="Calibri"/>
                <a:cs typeface="Calibri"/>
              </a:rPr>
              <a:t>anhand</a:t>
            </a:r>
            <a:r>
              <a:rPr lang="en-US">
                <a:latin typeface="Calibri"/>
                <a:ea typeface="Calibri"/>
                <a:cs typeface="Calibri"/>
              </a:rPr>
              <a:t> der Daten von </a:t>
            </a:r>
            <a:r>
              <a:rPr lang="en-US" err="1">
                <a:latin typeface="Calibri"/>
                <a:ea typeface="Calibri"/>
                <a:cs typeface="Calibri"/>
              </a:rPr>
              <a:t>myblockfleld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wird</a:t>
            </a:r>
            <a:r>
              <a:rPr lang="en-US">
                <a:latin typeface="Calibri"/>
                <a:ea typeface="Calibri"/>
                <a:cs typeface="Calibri"/>
              </a:rPr>
              <a:t> der Block </a:t>
            </a:r>
            <a:r>
              <a:rPr lang="en-US" err="1">
                <a:latin typeface="Calibri"/>
                <a:ea typeface="Calibri"/>
                <a:cs typeface="Calibri"/>
              </a:rPr>
              <a:t>koordinaten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aktualisiert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73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MOVE </a:t>
            </a:r>
            <a:r>
              <a:rPr lang="en-US" err="1"/>
              <a:t>wird</a:t>
            </a:r>
            <a:r>
              <a:rPr lang="en-US"/>
              <a:t> der Counter </a:t>
            </a:r>
            <a:r>
              <a:rPr lang="en-US" err="1"/>
              <a:t>mit</a:t>
            </a:r>
            <a:r>
              <a:rPr lang="en-US"/>
              <a:t> dem </a:t>
            </a:r>
            <a:r>
              <a:rPr lang="en-US" err="1"/>
              <a:t>Zeitdauer</a:t>
            </a:r>
            <a:r>
              <a:rPr lang="en-US"/>
              <a:t> </a:t>
            </a:r>
            <a:r>
              <a:rPr lang="en-US" err="1"/>
              <a:t>vergleicht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8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Ton Periode ermittelt für Square Wave Erzeugung</a:t>
            </a:r>
          </a:p>
          <a:p>
            <a:r>
              <a:rPr lang="de-DE"/>
              <a:t>Für jedem Zustand gibt es ein vordefiniertes Dauer -  vorbei ist – auf IDLE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360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ONE SHOT PULSE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26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Relationship Id="rId1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Relationship Id="rId1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3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0.svg"/><Relationship Id="rId4" Type="http://schemas.openxmlformats.org/officeDocument/2006/relationships/image" Target="../media/image4.sv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0.svg"/><Relationship Id="rId4" Type="http://schemas.openxmlformats.org/officeDocument/2006/relationships/image" Target="../media/image4.svg"/><Relationship Id="rId9" Type="http://schemas.openxmlformats.org/officeDocument/2006/relationships/image" Target="../media/image3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C6EC0193-6271-45E0-A726-CF16A3B47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BD54EE53-8B11-4042-A448-4FC69C86E8B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C78D9F9-2B0E-4B7A-A8DB-1AF71FF9D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63BC98-C240-4658-94BF-059C633D407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ephyrproject.org/how-to-debounce-button-inputs-in-a-rtos/" TargetMode="External"/><Relationship Id="rId2" Type="http://schemas.openxmlformats.org/officeDocument/2006/relationships/hyperlink" Target="http://www.tinyvga.com/vga-timing/640x480@60Hz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d.com/content/dam/amd/en/documents/university/aup-boards/XUPBasys3/documentation/Basys3_rm_8_22_2014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2374900" y="2909660"/>
            <a:ext cx="744220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8800" noProof="0">
                <a:latin typeface="+mj-lt"/>
                <a:cs typeface="Arial" panose="020B0604020202020204" pitchFamily="34" charset="0"/>
              </a:rPr>
              <a:t>TETRIS</a:t>
            </a:r>
            <a:endParaRPr lang="de-DE" sz="8800" noProof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467428" y="4125378"/>
            <a:ext cx="6651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noProof="0">
                <a:solidFill>
                  <a:schemeClr val="tx1"/>
                </a:solidFill>
                <a:cs typeface="Arial" panose="020B0604020202020204" pitchFamily="34" charset="0"/>
              </a:rPr>
              <a:t>DY-Projekt : Abschlusspräsentation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6F9F-0E5C-4DE6-AF81-8E43CB58EA79}"/>
              </a:ext>
            </a:extLst>
          </p:cNvPr>
          <p:cNvSpPr txBox="1"/>
          <p:nvPr/>
        </p:nvSpPr>
        <p:spPr>
          <a:xfrm>
            <a:off x="2467428" y="4695488"/>
            <a:ext cx="665117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 noProof="0"/>
              <a:t>ZHI HAO TAN</a:t>
            </a:r>
            <a:endParaRPr lang="de-DE" sz="1600" noProof="0">
              <a:solidFill>
                <a:schemeClr val="tx1"/>
              </a:solidFill>
            </a:endParaRPr>
          </a:p>
          <a:p>
            <a:r>
              <a:rPr lang="de-DE" sz="1600" noProof="0">
                <a:solidFill>
                  <a:schemeClr val="tx1"/>
                </a:solidFill>
              </a:rPr>
              <a:t>DIGITALE SYSTEME SOSE25</a:t>
            </a:r>
          </a:p>
          <a:p>
            <a:r>
              <a:rPr lang="de-DE" sz="1600" noProof="0">
                <a:solidFill>
                  <a:schemeClr val="tx1"/>
                </a:solidFill>
              </a:rPr>
              <a:t>PROF DR.-ING, R. FITZ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A543D-AFB5-D652-AD50-C1682F94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5C5C11-9CE0-2024-1B7B-2BA2EFB4B186}"/>
              </a:ext>
            </a:extLst>
          </p:cNvPr>
          <p:cNvSpPr txBox="1"/>
          <p:nvPr/>
        </p:nvSpPr>
        <p:spPr>
          <a:xfrm>
            <a:off x="1624397" y="275043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FSM – 3/3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500B8-B610-6052-203C-B689B1080324}"/>
              </a:ext>
            </a:extLst>
          </p:cNvPr>
          <p:cNvSpPr txBox="1"/>
          <p:nvPr/>
        </p:nvSpPr>
        <p:spPr>
          <a:xfrm>
            <a:off x="4287427" y="1095019"/>
            <a:ext cx="2590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noProof="0">
                <a:cs typeface="Poppins Light"/>
              </a:rPr>
              <a:t>FLASH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DC533-FDD6-E87B-50D7-565A7E7C4229}"/>
              </a:ext>
            </a:extLst>
          </p:cNvPr>
          <p:cNvSpPr txBox="1"/>
          <p:nvPr/>
        </p:nvSpPr>
        <p:spPr>
          <a:xfrm>
            <a:off x="8354004" y="1085700"/>
            <a:ext cx="2927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noProof="0">
                <a:cs typeface="Poppins Light"/>
              </a:rPr>
              <a:t>CLEAR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4F234-840A-C5D0-ED2F-EFFB68389E5A}"/>
              </a:ext>
            </a:extLst>
          </p:cNvPr>
          <p:cNvSpPr txBox="1"/>
          <p:nvPr/>
        </p:nvSpPr>
        <p:spPr>
          <a:xfrm>
            <a:off x="531875" y="1098248"/>
            <a:ext cx="27588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CHECK</a:t>
            </a:r>
            <a:endParaRPr lang="de-DE" noProof="0"/>
          </a:p>
        </p:txBody>
      </p:sp>
      <p:pic>
        <p:nvPicPr>
          <p:cNvPr id="5" name="Picture 4" descr="A diagram of a circle with a circle with a circle with a circle with a circle with a circle with a circle with a circle with a circle with a circle with a circle with a circle with&#10;&#10;AI-generated content may be incorrect.">
            <a:extLst>
              <a:ext uri="{FF2B5EF4-FFF2-40B4-BE49-F238E27FC236}">
                <a16:creationId xmlns:a16="http://schemas.microsoft.com/office/drawing/2014/main" id="{0B40DC46-98EA-8AE5-103F-AD5DE9CB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86" y="1450120"/>
            <a:ext cx="3800475" cy="1476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03A195-2743-81A9-5113-70DC5016F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273" y="1469659"/>
            <a:ext cx="3543300" cy="1476375"/>
          </a:xfrm>
          <a:prstGeom prst="rect">
            <a:avLst/>
          </a:prstGeom>
        </p:spPr>
      </p:pic>
      <p:pic>
        <p:nvPicPr>
          <p:cNvPr id="11" name="Picture 10" descr="A diagram of a check&#10;&#10;AI-generated content may be incorrect.">
            <a:extLst>
              <a:ext uri="{FF2B5EF4-FFF2-40B4-BE49-F238E27FC236}">
                <a16:creationId xmlns:a16="http://schemas.microsoft.com/office/drawing/2014/main" id="{FD18A23E-1503-1D53-33D6-BA494109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50" y="1716454"/>
            <a:ext cx="3476625" cy="2057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AF47FD-97D8-CBB5-E7FA-E89615F2205F}"/>
              </a:ext>
            </a:extLst>
          </p:cNvPr>
          <p:cNvSpPr txBox="1"/>
          <p:nvPr/>
        </p:nvSpPr>
        <p:spPr>
          <a:xfrm>
            <a:off x="4283394" y="3771294"/>
            <a:ext cx="31648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de-DE" noProof="0">
                <a:cs typeface="Poppins Light"/>
              </a:rPr>
              <a:t>Zeilenummer markiert</a:t>
            </a:r>
          </a:p>
          <a:p>
            <a:pPr marL="285750" indent="-285750">
              <a:buFont typeface="Calibri"/>
              <a:buChar char="-"/>
            </a:pPr>
            <a:r>
              <a:rPr lang="de-DE" noProof="0">
                <a:cs typeface="Poppins Light"/>
              </a:rPr>
              <a:t>Blinkt 3 Mal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DF8AA-9A82-0004-4A32-C6FF09F233BB}"/>
              </a:ext>
            </a:extLst>
          </p:cNvPr>
          <p:cNvSpPr txBox="1"/>
          <p:nvPr/>
        </p:nvSpPr>
        <p:spPr>
          <a:xfrm>
            <a:off x="8357163" y="3781062"/>
            <a:ext cx="31648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buFont typeface="Wingdings"/>
              <a:buChar char="Ø"/>
            </a:pPr>
            <a:r>
              <a:rPr lang="de-DE" noProof="0">
                <a:cs typeface="Poppins Light"/>
              </a:rPr>
              <a:t>Zeile geleert</a:t>
            </a:r>
            <a:endParaRPr lang="de-DE" noProof="0"/>
          </a:p>
          <a:p>
            <a:pPr marL="285750" indent="-285750" latinLnBrk="0">
              <a:buFont typeface="Wingdings"/>
              <a:buChar char="Ø"/>
            </a:pPr>
            <a:r>
              <a:rPr lang="de-DE" noProof="0">
                <a:cs typeface="Poppins Light"/>
              </a:rPr>
              <a:t>Obere Zeile unten geschoben</a:t>
            </a:r>
          </a:p>
          <a:p>
            <a:pPr marL="285750" indent="-285750" latinLnBrk="0">
              <a:buFont typeface="Wingdings"/>
              <a:buChar char="Ø"/>
            </a:pPr>
            <a:r>
              <a:rPr lang="de-DE" noProof="0">
                <a:cs typeface="Poppins Light"/>
              </a:rPr>
              <a:t>&gt;LOCK : Sychronisierung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347B9-968F-76C0-703E-FFDCEE1672DA}"/>
              </a:ext>
            </a:extLst>
          </p:cNvPr>
          <p:cNvSpPr txBox="1"/>
          <p:nvPr/>
        </p:nvSpPr>
        <p:spPr>
          <a:xfrm>
            <a:off x="839938" y="4022728"/>
            <a:ext cx="31648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Prüft Zeile für Zeile, unten -&gt; oben, nach vollen Linien</a:t>
            </a:r>
          </a:p>
        </p:txBody>
      </p:sp>
    </p:spTree>
    <p:extLst>
      <p:ext uri="{BB962C8B-B14F-4D97-AF65-F5344CB8AC3E}">
        <p14:creationId xmlns:p14="http://schemas.microsoft.com/office/powerpoint/2010/main" val="427477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74A82-5BD9-EF92-6281-7A8C56C5A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B13C34A-E3F8-4555-0CC6-EA308B97E30B}"/>
              </a:ext>
            </a:extLst>
          </p:cNvPr>
          <p:cNvSpPr txBox="1"/>
          <p:nvPr/>
        </p:nvSpPr>
        <p:spPr>
          <a:xfrm>
            <a:off x="1798132" y="0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FSM – click (ton)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3A0A66D5-A620-0C4D-4FA0-EEF2EB9DC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26" y="660708"/>
            <a:ext cx="9751729" cy="62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79FB-3D4B-C91E-B0BC-B58E86AD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09BE21-05FD-9789-BCC5-21073F30A263}"/>
              </a:ext>
            </a:extLst>
          </p:cNvPr>
          <p:cNvSpPr txBox="1"/>
          <p:nvPr/>
        </p:nvSpPr>
        <p:spPr>
          <a:xfrm>
            <a:off x="3606800" y="2875002"/>
            <a:ext cx="49784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de-DE" sz="6600" noProof="0">
                <a:latin typeface="+mj-lt"/>
                <a:cs typeface="Arial"/>
              </a:rPr>
              <a:t>Modulen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29996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744D4-CC19-EA66-7DC3-85CA56E10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77504449-5AA2-5F34-8632-4B899A0340F6}"/>
              </a:ext>
            </a:extLst>
          </p:cNvPr>
          <p:cNvSpPr txBox="1"/>
          <p:nvPr/>
        </p:nvSpPr>
        <p:spPr>
          <a:xfrm>
            <a:off x="486099" y="2287369"/>
            <a:ext cx="460660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2 D-FF gegen Metastabilität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Debouncer mit 5 ms sample Periode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Edge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1373A4-36E1-0863-C37D-2BADE6F0E4B3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 panose="020B0604020202020204" pitchFamily="34" charset="0"/>
              </a:rPr>
              <a:t>Input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7C2503-B5E6-C2A2-4A2F-A1A338F703BF}"/>
              </a:ext>
            </a:extLst>
          </p:cNvPr>
          <p:cNvSpPr/>
          <p:nvPr/>
        </p:nvSpPr>
        <p:spPr>
          <a:xfrm>
            <a:off x="8924544" y="2033626"/>
            <a:ext cx="1702547" cy="1161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noProof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EC539-1838-BC29-6B4F-49A108C3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95" y="622321"/>
            <a:ext cx="5558085" cy="4453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F82993-52AC-B090-E600-D0970E31AB13}"/>
              </a:ext>
            </a:extLst>
          </p:cNvPr>
          <p:cNvSpPr txBox="1"/>
          <p:nvPr/>
        </p:nvSpPr>
        <p:spPr>
          <a:xfrm>
            <a:off x="6098639" y="5304691"/>
            <a:ext cx="422646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 noProof="0">
                <a:cs typeface="Poppins Light"/>
              </a:rPr>
              <a:t>+ Schalter: Spiel starten/resetten</a:t>
            </a:r>
            <a:endParaRPr lang="de-DE" noProof="0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68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8B12F-6D9A-AB31-0755-C248AB25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515BB5B3-E766-0312-64C6-05BEA0DA73C2}"/>
              </a:ext>
            </a:extLst>
          </p:cNvPr>
          <p:cNvSpPr txBox="1"/>
          <p:nvPr/>
        </p:nvSpPr>
        <p:spPr>
          <a:xfrm>
            <a:off x="320023" y="1632831"/>
            <a:ext cx="450776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Linear Feedback Shift Register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XOR und Shift Operation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Anfangswert der Vektor entscheidet der Counter ab Resetpunkt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Primitiv Polynom als Feedback: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Y=x⁸+x⁴+x³+x²+1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7 Tetriminos - “000“-“110“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0ED074-B5FE-A8FE-E171-AD1D1EE49729}"/>
              </a:ext>
            </a:extLst>
          </p:cNvPr>
          <p:cNvSpPr txBox="1"/>
          <p:nvPr/>
        </p:nvSpPr>
        <p:spPr>
          <a:xfrm>
            <a:off x="1697548" y="521931"/>
            <a:ext cx="59986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 panose="020B0604020202020204" pitchFamily="34" charset="0"/>
              </a:rPr>
              <a:t>Pseudorandom number generator</a:t>
            </a: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E854D73-7042-1778-1233-3EFE4EA9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10" y="3202232"/>
            <a:ext cx="8380535" cy="3657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C772EE-9A08-BC0B-8A4D-082D33715DEF}"/>
              </a:ext>
            </a:extLst>
          </p:cNvPr>
          <p:cNvSpPr/>
          <p:nvPr/>
        </p:nvSpPr>
        <p:spPr>
          <a:xfrm>
            <a:off x="4108269" y="4487090"/>
            <a:ext cx="2762794" cy="150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noProof="0">
              <a:latin typeface="+mj-lt"/>
            </a:endParaRPr>
          </a:p>
        </p:txBody>
      </p:sp>
      <p:pic>
        <p:nvPicPr>
          <p:cNvPr id="7" name="Picture 6" descr="A diagram of a circuit&#10;&#10;AI-generated content may be incorrect.">
            <a:extLst>
              <a:ext uri="{FF2B5EF4-FFF2-40B4-BE49-F238E27FC236}">
                <a16:creationId xmlns:a16="http://schemas.microsoft.com/office/drawing/2014/main" id="{05B75C77-9087-1D55-E75D-586899B5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42" y="1359426"/>
            <a:ext cx="4458654" cy="13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95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tromino Images – Browse 239 Stock Photos, Vectors, and Video | Adobe Stock">
            <a:extLst>
              <a:ext uri="{FF2B5EF4-FFF2-40B4-BE49-F238E27FC236}">
                <a16:creationId xmlns:a16="http://schemas.microsoft.com/office/drawing/2014/main" id="{A04C1787-E5B0-080F-7B25-021644D6A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909" y="1698504"/>
            <a:ext cx="5095875" cy="41448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1EC664-A5A5-4A79-A6DF-84D8990D6300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Die tetriminos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97A55-7550-30C8-ED94-8DA482431EC2}"/>
              </a:ext>
            </a:extLst>
          </p:cNvPr>
          <p:cNvSpPr txBox="1"/>
          <p:nvPr/>
        </p:nvSpPr>
        <p:spPr>
          <a:xfrm>
            <a:off x="5603403" y="3095927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000</a:t>
            </a:r>
            <a:endParaRPr lang="de-DE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31DCB7-1D9C-6669-06A1-A7B4D1577B72}"/>
              </a:ext>
            </a:extLst>
          </p:cNvPr>
          <p:cNvSpPr txBox="1"/>
          <p:nvPr/>
        </p:nvSpPr>
        <p:spPr>
          <a:xfrm>
            <a:off x="5591958" y="4388813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001</a:t>
            </a:r>
            <a:endParaRPr lang="de-DE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46706-BDCF-B2CF-A312-5F4FC97FDBBE}"/>
              </a:ext>
            </a:extLst>
          </p:cNvPr>
          <p:cNvSpPr txBox="1"/>
          <p:nvPr/>
        </p:nvSpPr>
        <p:spPr>
          <a:xfrm>
            <a:off x="7404010" y="3095926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010</a:t>
            </a:r>
            <a:endParaRPr lang="de-DE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DB58D-CB0F-AE28-1DC6-0FE896869F0E}"/>
              </a:ext>
            </a:extLst>
          </p:cNvPr>
          <p:cNvSpPr txBox="1"/>
          <p:nvPr/>
        </p:nvSpPr>
        <p:spPr>
          <a:xfrm>
            <a:off x="3841869" y="3095926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011</a:t>
            </a:r>
            <a:endParaRPr lang="de-DE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602F8-C8FC-F42D-0DEA-7DA93491C07E}"/>
              </a:ext>
            </a:extLst>
          </p:cNvPr>
          <p:cNvSpPr txBox="1"/>
          <p:nvPr/>
        </p:nvSpPr>
        <p:spPr>
          <a:xfrm>
            <a:off x="7003752" y="2086625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100</a:t>
            </a:r>
            <a:endParaRPr lang="de-DE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C5F-4F70-5042-9B10-056FA66D9AAA}"/>
              </a:ext>
            </a:extLst>
          </p:cNvPr>
          <p:cNvSpPr txBox="1"/>
          <p:nvPr/>
        </p:nvSpPr>
        <p:spPr>
          <a:xfrm>
            <a:off x="5357497" y="2086625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101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0F9EE-D3E1-2991-BAF5-692CAA3AD30E}"/>
              </a:ext>
            </a:extLst>
          </p:cNvPr>
          <p:cNvSpPr txBox="1"/>
          <p:nvPr/>
        </p:nvSpPr>
        <p:spPr>
          <a:xfrm>
            <a:off x="3846244" y="2080031"/>
            <a:ext cx="7103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110</a:t>
            </a:r>
            <a:endParaRPr lang="de-DE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C27E79-F04E-1D94-E837-23B1F9DB2BD4}"/>
              </a:ext>
            </a:extLst>
          </p:cNvPr>
          <p:cNvCxnSpPr/>
          <p:nvPr/>
        </p:nvCxnSpPr>
        <p:spPr>
          <a:xfrm>
            <a:off x="4121331" y="2769326"/>
            <a:ext cx="156755" cy="18288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8E08B5-B363-1659-ABD8-64053AB2908D}"/>
              </a:ext>
            </a:extLst>
          </p:cNvPr>
          <p:cNvCxnSpPr/>
          <p:nvPr/>
        </p:nvCxnSpPr>
        <p:spPr>
          <a:xfrm>
            <a:off x="4162453" y="3814354"/>
            <a:ext cx="115633" cy="13716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6F0F0A-336B-B4FC-A41F-891E458CBA0B}"/>
              </a:ext>
            </a:extLst>
          </p:cNvPr>
          <p:cNvCxnSpPr/>
          <p:nvPr/>
        </p:nvCxnSpPr>
        <p:spPr>
          <a:xfrm>
            <a:off x="7452360" y="3770924"/>
            <a:ext cx="235131" cy="245905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052179-FA60-8E75-9DE0-EB4E1242432E}"/>
              </a:ext>
            </a:extLst>
          </p:cNvPr>
          <p:cNvCxnSpPr/>
          <p:nvPr/>
        </p:nvCxnSpPr>
        <p:spPr>
          <a:xfrm>
            <a:off x="7478486" y="2769326"/>
            <a:ext cx="182880" cy="18288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80339C-A10B-CF49-4172-AB08D77418DE}"/>
              </a:ext>
            </a:extLst>
          </p:cNvPr>
          <p:cNvCxnSpPr/>
          <p:nvPr/>
        </p:nvCxnSpPr>
        <p:spPr>
          <a:xfrm>
            <a:off x="5799909" y="2769326"/>
            <a:ext cx="189411" cy="18288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2CEB73-BAA6-26D9-B712-B3903C5E0595}"/>
              </a:ext>
            </a:extLst>
          </p:cNvPr>
          <p:cNvCxnSpPr/>
          <p:nvPr/>
        </p:nvCxnSpPr>
        <p:spPr>
          <a:xfrm>
            <a:off x="5894614" y="3814354"/>
            <a:ext cx="239212" cy="202475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5CCB71-668B-E744-5DFA-41387F196666}"/>
              </a:ext>
            </a:extLst>
          </p:cNvPr>
          <p:cNvCxnSpPr/>
          <p:nvPr/>
        </p:nvCxnSpPr>
        <p:spPr>
          <a:xfrm>
            <a:off x="5894614" y="4885509"/>
            <a:ext cx="239212" cy="21553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7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4A69-E8B3-77EA-A2FE-7CB35D19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EBE11031-0723-96A3-2189-8010A60C5CEF}"/>
              </a:ext>
            </a:extLst>
          </p:cNvPr>
          <p:cNvSpPr txBox="1"/>
          <p:nvPr/>
        </p:nvSpPr>
        <p:spPr>
          <a:xfrm>
            <a:off x="486099" y="2287369"/>
            <a:ext cx="527970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de-DE" noProof="0" dirty="0">
                <a:cs typeface="Poppins Light"/>
              </a:rPr>
              <a:t>Liefert ein </a:t>
            </a:r>
            <a:r>
              <a:rPr lang="de-DE" dirty="0">
                <a:cs typeface="Poppins Light"/>
              </a:rPr>
              <a:t>8-Bit</a:t>
            </a:r>
            <a:r>
              <a:rPr lang="de-DE" noProof="0" dirty="0">
                <a:cs typeface="Poppins Light"/>
              </a:rPr>
              <a:t> </a:t>
            </a:r>
            <a:r>
              <a:rPr lang="de-DE" noProof="0" dirty="0" err="1">
                <a:cs typeface="Poppins Light"/>
              </a:rPr>
              <a:t>counter_vector</a:t>
            </a:r>
            <a:r>
              <a:rPr lang="de-DE" noProof="0" dirty="0">
                <a:cs typeface="Poppins Light"/>
              </a:rPr>
              <a:t> mit einer </a:t>
            </a:r>
            <a:r>
              <a:rPr lang="de-DE" dirty="0" err="1">
                <a:cs typeface="Poppins Light"/>
              </a:rPr>
              <a:t>Inkrementierung</a:t>
            </a:r>
            <a:r>
              <a:rPr lang="de-DE" noProof="0" dirty="0">
                <a:cs typeface="Poppins Light"/>
              </a:rPr>
              <a:t> alle 50ms</a:t>
            </a: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de-DE" noProof="0" dirty="0">
                <a:cs typeface="Poppins Light"/>
              </a:rPr>
              <a:t>Counter </a:t>
            </a:r>
            <a:r>
              <a:rPr lang="de-DE" noProof="0" dirty="0" err="1">
                <a:cs typeface="Poppins Light"/>
              </a:rPr>
              <a:t>Reset</a:t>
            </a:r>
            <a:r>
              <a:rPr lang="de-DE" noProof="0" dirty="0">
                <a:cs typeface="Poppins Light"/>
              </a:rPr>
              <a:t> nach Zustandsänderung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8A476E-E2B9-B7AC-3F71-1B2BCD09090A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 panose="020B0604020202020204" pitchFamily="34" charset="0"/>
              </a:rPr>
              <a:t>Tick counter</a:t>
            </a:r>
          </a:p>
        </p:txBody>
      </p:sp>
      <p:pic>
        <p:nvPicPr>
          <p:cNvPr id="2" name="Picture 1" descr="A white rectangle with black text&#10;&#10;AI-generated content may be incorrect.">
            <a:extLst>
              <a:ext uri="{FF2B5EF4-FFF2-40B4-BE49-F238E27FC236}">
                <a16:creationId xmlns:a16="http://schemas.microsoft.com/office/drawing/2014/main" id="{7BF3F19D-9676-B1D1-4D31-69662872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084" y="1449998"/>
            <a:ext cx="53435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0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9BC410-7FE6-BD2D-EAE8-E99D8116CF60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Game engine</a:t>
            </a:r>
            <a:endParaRPr lang="de-DE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F9FE5-65F7-3241-EC69-2C6EDBA5CE68}"/>
              </a:ext>
            </a:extLst>
          </p:cNvPr>
          <p:cNvSpPr txBox="1"/>
          <p:nvPr/>
        </p:nvSpPr>
        <p:spPr>
          <a:xfrm>
            <a:off x="486099" y="2287369"/>
            <a:ext cx="7487547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FSM</a:t>
            </a:r>
            <a:endParaRPr lang="de-DE" noProof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Signale</a:t>
            </a:r>
          </a:p>
          <a:p>
            <a:pPr marL="628650" lvl="1" indent="-171450">
              <a:buFont typeface="Courier New" panose="05000000000000000000" pitchFamily="2" charset="2"/>
              <a:buChar char="o"/>
            </a:pPr>
            <a:r>
              <a:rPr lang="de-DE" noProof="0">
                <a:cs typeface="Poppins Light"/>
              </a:rPr>
              <a:t>"myblock_next" - Geistfeld zum Vergleichen</a:t>
            </a:r>
          </a:p>
          <a:p>
            <a:pPr marL="628650" lvl="1" indent="-171450">
              <a:buFont typeface="Courier New" panose="05000000000000000000" pitchFamily="2" charset="2"/>
              <a:buChar char="o"/>
            </a:pPr>
            <a:r>
              <a:rPr lang="de-DE" noProof="0">
                <a:cs typeface="Poppins Light"/>
              </a:rPr>
              <a:t>"pivot_x/y" - Referenzpunkt für Spawn</a:t>
            </a:r>
          </a:p>
          <a:p>
            <a:pPr marL="628650" lvl="1" indent="-171450">
              <a:buFont typeface="Courier New" panose="05000000000000000000" pitchFamily="2" charset="2"/>
              <a:buChar char="o"/>
            </a:pPr>
            <a:r>
              <a:rPr lang="de-DE" noProof="0">
                <a:cs typeface="Poppins Light"/>
              </a:rPr>
              <a:t>Ton Signale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Dynamische Tick in eigenem Prozess erzeugen</a:t>
            </a:r>
          </a:p>
          <a:p>
            <a:pPr marL="628650" lvl="1" indent="-171450">
              <a:buFont typeface="Courier New" panose="05000000000000000000" pitchFamily="2" charset="2"/>
              <a:buChar char="o"/>
            </a:pPr>
            <a:r>
              <a:rPr lang="de-DE" noProof="0">
                <a:cs typeface="Poppins Light"/>
              </a:rPr>
              <a:t>50ms Abzug von erlaubter MOVE-Zeit pro Punkt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EC6B8B8-DF1A-AD4B-6205-8A2362F8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928" y="849557"/>
            <a:ext cx="4915145" cy="360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22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BEA51B-EF4F-4FF9-FF0C-CC5EA7B9D315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Field ram</a:t>
            </a:r>
            <a:endParaRPr lang="de-DE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2906C-2536-0DBF-B780-46C39A9E98B5}"/>
              </a:ext>
            </a:extLst>
          </p:cNvPr>
          <p:cNvSpPr txBox="1"/>
          <p:nvPr/>
        </p:nvSpPr>
        <p:spPr>
          <a:xfrm>
            <a:off x="4159330" y="1173676"/>
            <a:ext cx="1137472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Bekommt "myblock", "saved" und "output"-Feld</a:t>
            </a:r>
            <a:endParaRPr lang="de-DE" noProof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Aktuelle Feld nur bei aktivem "Enable" Signal aktualisieren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Ausgabe "Myblock" und "Saved" in Game Engine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Ausgabe "Output" in Video Renderer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In separate Module erzielt - Modular, einfacher Debuggen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noProof="0">
              <a:cs typeface="Poppins Light"/>
            </a:endParaRPr>
          </a:p>
        </p:txBody>
      </p:sp>
      <p:pic>
        <p:nvPicPr>
          <p:cNvPr id="4" name="Picture 3" descr="A diagram of a program&#10;&#10;AI-generated content may be incorrect.">
            <a:extLst>
              <a:ext uri="{FF2B5EF4-FFF2-40B4-BE49-F238E27FC236}">
                <a16:creationId xmlns:a16="http://schemas.microsoft.com/office/drawing/2014/main" id="{53B8E34B-C24E-35EB-6ACE-394A290AD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23" y="2672507"/>
            <a:ext cx="8020539" cy="38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03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12446-3EDD-A4DB-9819-912467495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991884-1696-3088-51FE-FBDE9EE1D151}"/>
              </a:ext>
            </a:extLst>
          </p:cNvPr>
          <p:cNvSpPr txBox="1"/>
          <p:nvPr/>
        </p:nvSpPr>
        <p:spPr>
          <a:xfrm>
            <a:off x="1367968" y="1054208"/>
            <a:ext cx="4251731" cy="1477328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 algn="just"/>
            <a:r>
              <a:rPr lang="de-DE" sz="1800" noProof="0">
                <a:solidFill>
                  <a:schemeClr val="tx1"/>
                </a:solidFill>
              </a:rPr>
              <a:t>Industrie-standard</a:t>
            </a:r>
            <a:r>
              <a:rPr lang="de-DE" sz="1800" noProof="0">
                <a:solidFill>
                  <a:schemeClr val="tx1"/>
                </a:solidFill>
                <a:cs typeface="Poppins Light"/>
              </a:rPr>
              <a:t> : 640x480 Pixel </a:t>
            </a:r>
          </a:p>
          <a:p>
            <a:pPr latinLnBrk="0"/>
            <a:r>
              <a:rPr lang="de-DE" sz="1800" noProof="0">
                <a:solidFill>
                  <a:schemeClr val="tx1"/>
                </a:solidFill>
              </a:rPr>
              <a:t>Unterskalierung des Clock-Frequenzs mithilfe PLL-Clocking Wizard auf 25,17007Mhz</a:t>
            </a:r>
            <a:endParaRPr lang="de-DE" sz="1800" noProof="0">
              <a:solidFill>
                <a:schemeClr val="tx1"/>
              </a:solidFill>
              <a:cs typeface="Poppins Light"/>
            </a:endParaRPr>
          </a:p>
          <a:p>
            <a:pPr latinLnBrk="0"/>
            <a:r>
              <a:rPr lang="de-DE" sz="1800" noProof="0">
                <a:solidFill>
                  <a:schemeClr val="tx1"/>
                </a:solidFill>
              </a:rPr>
              <a:t> Innerhalb vom Toleranzbereich</a:t>
            </a:r>
            <a:endParaRPr lang="de-DE" sz="1400" noProof="0">
              <a:solidFill>
                <a:schemeClr val="tx1"/>
              </a:solidFill>
              <a:cs typeface="Poppi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AD186D-8EC7-AE2B-B917-AB8121CEEE05}"/>
              </a:ext>
            </a:extLst>
          </p:cNvPr>
          <p:cNvSpPr txBox="1"/>
          <p:nvPr/>
        </p:nvSpPr>
        <p:spPr>
          <a:xfrm>
            <a:off x="1406675" y="423868"/>
            <a:ext cx="4842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VGA Einstellung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60A7EFC-E5E9-40B9-5F31-12AB5D464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761" y="0"/>
            <a:ext cx="1526369" cy="1462088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BE86682-0361-5127-4FDC-9B3BBDF8F4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-609" r="-486"/>
          <a:stretch/>
        </p:blipFill>
        <p:spPr>
          <a:xfrm>
            <a:off x="1456494" y="2772968"/>
            <a:ext cx="4074677" cy="390215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87761E-9569-BA27-3C33-2178C50599FB}"/>
              </a:ext>
            </a:extLst>
          </p:cNvPr>
          <p:cNvSpPr txBox="1"/>
          <p:nvPr/>
        </p:nvSpPr>
        <p:spPr>
          <a:xfrm>
            <a:off x="6344985" y="1012616"/>
            <a:ext cx="6579497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Spielfeldgröße: 100x200 Pixel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Blockgröße: 20x20 Pixel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Rein Kombinatorik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Nimmt auszugebenden </a:t>
            </a:r>
            <a:r>
              <a:rPr lang="de-DE" b="1" noProof="0">
                <a:cs typeface="Poppins Light"/>
              </a:rPr>
              <a:t>output_field [1:200] </a:t>
            </a:r>
            <a:r>
              <a:rPr lang="de-DE" noProof="0">
                <a:cs typeface="Poppins Light"/>
              </a:rPr>
              <a:t>an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Farbe benennen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Grenze und einzelne Blöcke zeichnen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Punktzahl zeichnen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noProof="0">
              <a:cs typeface="Poppins Ligh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noProof="0">
              <a:cs typeface="Poppi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37571-63CD-7500-052D-F557FD84A10C}"/>
              </a:ext>
            </a:extLst>
          </p:cNvPr>
          <p:cNvSpPr txBox="1"/>
          <p:nvPr/>
        </p:nvSpPr>
        <p:spPr>
          <a:xfrm>
            <a:off x="6344985" y="407877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 panose="020B0604020202020204" pitchFamily="34" charset="0"/>
              </a:rPr>
              <a:t>Video renderer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FA6EA-EA2A-B0C9-D9AB-70CDA7D7A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626" y="3278293"/>
            <a:ext cx="2499829" cy="32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6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7BD80-63AF-183F-5EFD-9076DAF47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41EBEA-856D-E052-D290-7FA156E318E9}"/>
              </a:ext>
            </a:extLst>
          </p:cNvPr>
          <p:cNvSpPr/>
          <p:nvPr/>
        </p:nvSpPr>
        <p:spPr>
          <a:xfrm>
            <a:off x="1398611" y="2159076"/>
            <a:ext cx="8330336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514350" lvl="0" indent="-514350">
              <a:buAutoNum type="arabicPeriod"/>
            </a:pPr>
            <a:r>
              <a:rPr lang="de-DE" sz="2800" noProof="0">
                <a:latin typeface="+mj-lt"/>
              </a:rPr>
              <a:t>ZIEL</a:t>
            </a:r>
          </a:p>
          <a:p>
            <a:pPr marL="514350" lvl="0" indent="-514350">
              <a:buAutoNum type="arabicPeriod"/>
            </a:pPr>
            <a:r>
              <a:rPr lang="de-DE" sz="2800" noProof="0">
                <a:latin typeface="+mj-lt"/>
              </a:rPr>
              <a:t>Blockschaltbild</a:t>
            </a:r>
          </a:p>
          <a:p>
            <a:pPr marL="514350" lvl="0" indent="-514350">
              <a:buAutoNum type="arabicPeriod"/>
            </a:pPr>
            <a:r>
              <a:rPr lang="de-DE" sz="2800">
                <a:latin typeface="+mj-lt"/>
              </a:rPr>
              <a:t>automatengraph</a:t>
            </a:r>
            <a:endParaRPr lang="de-DE" sz="2800" noProof="0">
              <a:latin typeface="+mj-lt"/>
            </a:endParaRPr>
          </a:p>
          <a:p>
            <a:pPr marL="514350" lvl="0" indent="-514350">
              <a:buAutoNum type="arabicPeriod"/>
            </a:pPr>
            <a:r>
              <a:rPr lang="de-DE" sz="2800" noProof="0">
                <a:latin typeface="+mj-lt"/>
              </a:rPr>
              <a:t>Modulen</a:t>
            </a:r>
          </a:p>
          <a:p>
            <a:pPr marL="514350" lvl="0" indent="-514350">
              <a:buAutoNum type="arabicPeriod"/>
            </a:pPr>
            <a:r>
              <a:rPr lang="de-DE" sz="2800" noProof="0">
                <a:latin typeface="+mj-lt"/>
              </a:rPr>
              <a:t>Fortschritt</a:t>
            </a:r>
          </a:p>
          <a:p>
            <a:pPr marL="514350" lvl="0" indent="-514350">
              <a:buAutoNum type="arabicPeriod"/>
            </a:pPr>
            <a:r>
              <a:rPr lang="de-DE" sz="2800">
                <a:latin typeface="+mj-lt"/>
              </a:rPr>
              <a:t>Vorführung</a:t>
            </a:r>
            <a:endParaRPr lang="de-DE" sz="2800" noProof="0">
              <a:latin typeface="+mj-lt"/>
            </a:endParaRPr>
          </a:p>
          <a:p>
            <a:pPr lvl="0"/>
            <a:endParaRPr lang="de-DE" sz="2800" noProof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3E3F4-F099-6EB9-B8C4-AB01E4061D68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inhalte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9052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09C-B069-050F-F816-4DD28842C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362C959-673F-8060-8802-8B38E851C230}"/>
              </a:ext>
            </a:extLst>
          </p:cNvPr>
          <p:cNvSpPr txBox="1"/>
          <p:nvPr/>
        </p:nvSpPr>
        <p:spPr>
          <a:xfrm>
            <a:off x="486099" y="2287369"/>
            <a:ext cx="483520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Nutzung des 7-Segment-Displays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Multiplexing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Max Punktzahl auf 256 (8 bit) begrenzt </a:t>
            </a:r>
          </a:p>
          <a:p>
            <a:pPr marL="628650" lvl="1" indent="-171450">
              <a:buFont typeface="Courier New" panose="05000000000000000000" pitchFamily="2" charset="2"/>
              <a:buChar char="o"/>
            </a:pPr>
            <a:r>
              <a:rPr lang="de-DE" noProof="0">
                <a:cs typeface="Poppins Light"/>
              </a:rPr>
              <a:t>Nur 3 Zeichen an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ea typeface="+mn-lt"/>
                <a:cs typeface="+mn-lt"/>
              </a:rPr>
              <a:t>"gfedcba", active-low</a:t>
            </a:r>
            <a:endParaRPr lang="de-DE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1DFFF-2543-D56B-EEE2-29816107ED0C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 panose="020B0604020202020204" pitchFamily="34" charset="0"/>
              </a:rPr>
              <a:t>Scoreboard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BCBD7-0C9A-5D0C-C5E1-1CAD46467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58" y="1187800"/>
            <a:ext cx="5817933" cy="34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0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8E597D-39B5-3B2B-5762-D573A299501D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Click (Ton) </a:t>
            </a:r>
            <a:endParaRPr lang="de-DE" sz="3600" strike="sngStrike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C88AC-6987-1205-6A7E-15E38354BF75}"/>
              </a:ext>
            </a:extLst>
          </p:cNvPr>
          <p:cNvSpPr txBox="1"/>
          <p:nvPr/>
        </p:nvSpPr>
        <p:spPr>
          <a:xfrm>
            <a:off x="564253" y="2013831"/>
            <a:ext cx="657949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FSM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Spezifische Frequenz, Tondauer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Square-Wave Periode dynamisch festgestellt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A0CB417-A968-146F-DBED-DA619F9E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71" y="3284218"/>
            <a:ext cx="61150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92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96F98-7B53-9487-53A3-EE9DD3299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4E4464-7149-46A2-6285-8852348A3EA4}"/>
              </a:ext>
            </a:extLst>
          </p:cNvPr>
          <p:cNvSpPr txBox="1"/>
          <p:nvPr/>
        </p:nvSpPr>
        <p:spPr>
          <a:xfrm>
            <a:off x="3606800" y="2875002"/>
            <a:ext cx="49784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de-DE" sz="6600" noProof="0">
                <a:latin typeface="+mj-lt"/>
                <a:cs typeface="Arial"/>
              </a:rPr>
              <a:t>Fortschritt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61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0A55FE7-04D1-4388-84D0-92D4628D4E42}"/>
              </a:ext>
            </a:extLst>
          </p:cNvPr>
          <p:cNvSpPr/>
          <p:nvPr/>
        </p:nvSpPr>
        <p:spPr>
          <a:xfrm>
            <a:off x="2886197" y="1886716"/>
            <a:ext cx="1025403" cy="1025403"/>
          </a:xfrm>
          <a:prstGeom prst="ellipse">
            <a:avLst/>
          </a:prstGeom>
          <a:solidFill>
            <a:srgbClr val="00B050"/>
          </a:solidFill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de-DE" sz="2400" noProof="0">
                <a:latin typeface="+mj-lt"/>
              </a:rPr>
              <a:t>01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52C5CF-8C67-47D1-AD8B-16BECCDA218F}"/>
              </a:ext>
            </a:extLst>
          </p:cNvPr>
          <p:cNvSpPr/>
          <p:nvPr/>
        </p:nvSpPr>
        <p:spPr>
          <a:xfrm>
            <a:off x="4276847" y="1983918"/>
            <a:ext cx="4003555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 noProof="0">
                <a:latin typeface="+mj-lt"/>
              </a:rPr>
              <a:t>Schnelleres fallen der tetriminos je nach punktestand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4C5782F-0D02-4648-AB4D-D65ACF643FA3}"/>
              </a:ext>
            </a:extLst>
          </p:cNvPr>
          <p:cNvSpPr/>
          <p:nvPr/>
        </p:nvSpPr>
        <p:spPr>
          <a:xfrm>
            <a:off x="2886197" y="3045749"/>
            <a:ext cx="1025403" cy="1025403"/>
          </a:xfrm>
          <a:prstGeom prst="ellipse">
            <a:avLst/>
          </a:prstGeom>
          <a:solidFill>
            <a:srgbClr val="00B050"/>
          </a:solidFill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de-DE" sz="2400" noProof="0">
                <a:latin typeface="+mj-lt"/>
              </a:rPr>
              <a:t>02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9E15A-B804-491C-AD3D-7A6158C27D09}"/>
              </a:ext>
            </a:extLst>
          </p:cNvPr>
          <p:cNvSpPr/>
          <p:nvPr/>
        </p:nvSpPr>
        <p:spPr>
          <a:xfrm>
            <a:off x="4276846" y="3327617"/>
            <a:ext cx="4003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noProof="0">
                <a:latin typeface="+mj-lt"/>
              </a:rPr>
              <a:t>interaktiver klick-ton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642742" y="630424"/>
            <a:ext cx="881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 noProof="0"/>
              <a:t>EXTRA Zu realisierende features</a:t>
            </a:r>
          </a:p>
        </p:txBody>
      </p:sp>
      <p:sp>
        <p:nvSpPr>
          <p:cNvPr id="9" name="타원 4">
            <a:extLst>
              <a:ext uri="{FF2B5EF4-FFF2-40B4-BE49-F238E27FC236}">
                <a16:creationId xmlns:a16="http://schemas.microsoft.com/office/drawing/2014/main" id="{97156508-13A6-D5AC-7A1A-CE34425EF54C}"/>
              </a:ext>
            </a:extLst>
          </p:cNvPr>
          <p:cNvSpPr/>
          <p:nvPr/>
        </p:nvSpPr>
        <p:spPr>
          <a:xfrm>
            <a:off x="2886197" y="4204782"/>
            <a:ext cx="1025403" cy="1025403"/>
          </a:xfrm>
          <a:prstGeom prst="ellipse">
            <a:avLst/>
          </a:prstGeom>
          <a:solidFill>
            <a:srgbClr val="00B050"/>
          </a:solidFill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de-DE" sz="2400" noProof="0">
                <a:latin typeface="+mj-lt"/>
              </a:rPr>
              <a:t>03</a:t>
            </a:r>
          </a:p>
        </p:txBody>
      </p:sp>
      <p:sp>
        <p:nvSpPr>
          <p:cNvPr id="12" name="직사각형 6">
            <a:extLst>
              <a:ext uri="{FF2B5EF4-FFF2-40B4-BE49-F238E27FC236}">
                <a16:creationId xmlns:a16="http://schemas.microsoft.com/office/drawing/2014/main" id="{F2623AC8-86D9-7975-3AE2-A0EE2FF34FE5}"/>
              </a:ext>
            </a:extLst>
          </p:cNvPr>
          <p:cNvSpPr/>
          <p:nvPr/>
        </p:nvSpPr>
        <p:spPr>
          <a:xfrm>
            <a:off x="4276846" y="4486650"/>
            <a:ext cx="3952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noProof="0">
                <a:latin typeface="+mj-lt"/>
              </a:rPr>
              <a:t>Punktzahlanzeige aufs display</a:t>
            </a:r>
          </a:p>
        </p:txBody>
      </p:sp>
      <p:sp>
        <p:nvSpPr>
          <p:cNvPr id="15" name="타원 1">
            <a:extLst>
              <a:ext uri="{FF2B5EF4-FFF2-40B4-BE49-F238E27FC236}">
                <a16:creationId xmlns:a16="http://schemas.microsoft.com/office/drawing/2014/main" id="{76D401F6-2AD4-5145-3D95-DC410F9D2F16}"/>
              </a:ext>
            </a:extLst>
          </p:cNvPr>
          <p:cNvSpPr/>
          <p:nvPr/>
        </p:nvSpPr>
        <p:spPr>
          <a:xfrm>
            <a:off x="2886197" y="5363815"/>
            <a:ext cx="1025403" cy="1025403"/>
          </a:xfrm>
          <a:prstGeom prst="ellipse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de-DE" sz="2400" noProof="0">
                <a:latin typeface="+mj-lt"/>
              </a:rPr>
              <a:t>04</a:t>
            </a:r>
          </a:p>
        </p:txBody>
      </p:sp>
      <p:sp>
        <p:nvSpPr>
          <p:cNvPr id="16" name="직사각형 3">
            <a:extLst>
              <a:ext uri="{FF2B5EF4-FFF2-40B4-BE49-F238E27FC236}">
                <a16:creationId xmlns:a16="http://schemas.microsoft.com/office/drawing/2014/main" id="{D30235E6-52C2-5E83-38CE-BA4EBDF0791E}"/>
              </a:ext>
            </a:extLst>
          </p:cNvPr>
          <p:cNvSpPr/>
          <p:nvPr/>
        </p:nvSpPr>
        <p:spPr>
          <a:xfrm>
            <a:off x="4276846" y="5645683"/>
            <a:ext cx="4155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noProof="0">
                <a:latin typeface="+mj-lt"/>
              </a:rPr>
              <a:t>Farbkodierte Blöcke aufs display </a:t>
            </a:r>
          </a:p>
        </p:txBody>
      </p:sp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6B4A05-42C0-C745-708E-DB14AAA4D57A}"/>
              </a:ext>
            </a:extLst>
          </p:cNvPr>
          <p:cNvSpPr txBox="1"/>
          <p:nvPr/>
        </p:nvSpPr>
        <p:spPr>
          <a:xfrm>
            <a:off x="1642742" y="630424"/>
            <a:ext cx="881570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>
                <a:cs typeface="Arial"/>
              </a:rPr>
              <a:t>Herausforderungen</a:t>
            </a:r>
            <a:r>
              <a:rPr lang="de-DE" noProof="0">
                <a:cs typeface="Arial"/>
              </a:rPr>
              <a:t> - Lösungen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48E7E-0391-894A-759D-D2D53A228C32}"/>
              </a:ext>
            </a:extLst>
          </p:cNvPr>
          <p:cNvSpPr txBox="1"/>
          <p:nvPr/>
        </p:nvSpPr>
        <p:spPr>
          <a:xfrm>
            <a:off x="1642742" y="1694702"/>
            <a:ext cx="902525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LUTs Limit auf dem Board</a:t>
            </a:r>
          </a:p>
          <a:p>
            <a:pPr marL="628650" lvl="1" indent="-171450" latinLnBrk="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Statt großer Vektor Vergleiche – </a:t>
            </a:r>
            <a:r>
              <a:rPr lang="de-DE">
                <a:cs typeface="Poppins Light"/>
              </a:rPr>
              <a:t>FOR-Schleife</a:t>
            </a:r>
            <a:endParaRPr lang="de-DE" noProof="0">
              <a:cs typeface="Poppins Light"/>
            </a:endParaRPr>
          </a:p>
          <a:p>
            <a:pPr marL="628650" lvl="1" indent="-171450" latinLnBrk="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Nested loop &amp; „break“ vermeiden – HARD DROP als neue Zustand</a:t>
            </a:r>
          </a:p>
          <a:p>
            <a:pPr marL="171450" indent="-171450" latinLnBrk="0">
              <a:buFont typeface="Wingdings"/>
              <a:buChar char="§"/>
            </a:pPr>
            <a:r>
              <a:rPr lang="de-DE" noProof="0">
                <a:cs typeface="Poppins Light"/>
              </a:rPr>
              <a:t>Nach dem Speichern des Feldes wird nicht direkt eine Wiedergabe erfolgen</a:t>
            </a:r>
          </a:p>
          <a:p>
            <a:pPr marL="628650" lvl="1" indent="-171450" latinLnBrk="0">
              <a:buFont typeface="Wingdings"/>
              <a:buChar char="§"/>
            </a:pPr>
            <a:r>
              <a:rPr lang="de-DE" noProof="0">
                <a:cs typeface="Poppins Light"/>
              </a:rPr>
              <a:t> - Lesen vor der Aktualisierung im RAM-Modul</a:t>
            </a:r>
          </a:p>
          <a:p>
            <a:pPr marL="628650" lvl="1" indent="-171450" latinLnBrk="0">
              <a:buFont typeface="Wingdings"/>
              <a:buChar char="§"/>
            </a:pPr>
            <a:r>
              <a:rPr lang="de-DE" noProof="0">
                <a:cs typeface="Poppins Light"/>
              </a:rPr>
              <a:t>Neuer Zustand 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DA7040-C9BD-19BB-4E40-238CEFDC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742" y="3727828"/>
            <a:ext cx="4227566" cy="1023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90839-5200-773F-16CC-6232314FB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441" y="3953592"/>
            <a:ext cx="3000794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21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162E1-731A-BDA0-9D84-72B5950F6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8FAFEB-A876-F6AB-ADA6-879FFDA5A9E6}"/>
              </a:ext>
            </a:extLst>
          </p:cNvPr>
          <p:cNvSpPr txBox="1"/>
          <p:nvPr/>
        </p:nvSpPr>
        <p:spPr>
          <a:xfrm>
            <a:off x="3606800" y="2875002"/>
            <a:ext cx="49784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de-DE" sz="6600">
                <a:latin typeface="+mj-lt"/>
                <a:cs typeface="Arial"/>
              </a:rPr>
              <a:t>Vorführung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77221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3568700" y="2705725"/>
            <a:ext cx="5054600" cy="14465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de-DE" sz="8800" b="0" noProof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74BFAE-D7C7-0440-16EF-23B14F609C8A}"/>
              </a:ext>
            </a:extLst>
          </p:cNvPr>
          <p:cNvSpPr txBox="1"/>
          <p:nvPr/>
        </p:nvSpPr>
        <p:spPr>
          <a:xfrm>
            <a:off x="1111250" y="2216150"/>
            <a:ext cx="10172700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noProof="0"/>
              <a:t>Link zu Github: https://github.com/caxzer/FPGA-Tetris</a:t>
            </a:r>
          </a:p>
          <a:p>
            <a:endParaRPr lang="de-DE" noProof="0">
              <a:hlinkClick r:id="rId2"/>
            </a:endParaRPr>
          </a:p>
          <a:p>
            <a:r>
              <a:rPr lang="de-DE" noProof="0">
                <a:hlinkClick r:id="rId2"/>
              </a:rPr>
              <a:t>http://www.tinyvga.com/vga-timing/640x480@60Hz</a:t>
            </a:r>
            <a:endParaRPr lang="de-DE" noProof="0"/>
          </a:p>
          <a:p>
            <a:endParaRPr lang="de-DE" noProof="0">
              <a:hlinkClick r:id="rId3"/>
            </a:endParaRPr>
          </a:p>
          <a:p>
            <a:r>
              <a:rPr lang="de-DE" noProof="0">
                <a:hlinkClick r:id="rId3"/>
              </a:rPr>
              <a:t>https://www.zephyrproject.org/how-to-debounce-button-inputs-in-a-rtos/</a:t>
            </a:r>
            <a:endParaRPr lang="de-DE" noProof="0"/>
          </a:p>
          <a:p>
            <a:endParaRPr lang="de-DE" noProof="0">
              <a:hlinkClick r:id="rId4"/>
            </a:endParaRPr>
          </a:p>
          <a:p>
            <a:r>
              <a:rPr lang="de-DE" noProof="0">
                <a:hlinkClick r:id="rId4"/>
              </a:rPr>
              <a:t>https://www.amd.com/content/dam/amd/en/documents/university/aup-boards/XUPBasys3/documentation/Basys3_rm_8_22_2014.pdf</a:t>
            </a:r>
            <a:endParaRPr lang="de-DE" noProof="0">
              <a:cs typeface="Poppins Light"/>
            </a:endParaRPr>
          </a:p>
          <a:p>
            <a:endParaRPr lang="de-DE" noProof="0">
              <a:cs typeface="Poppins Light"/>
            </a:endParaRPr>
          </a:p>
          <a:p>
            <a:endParaRPr lang="de-DE" noProof="0">
              <a:cs typeface="Poppins Light"/>
            </a:endParaRPr>
          </a:p>
          <a:p>
            <a:endParaRPr lang="de-DE" noProof="0">
              <a:cs typeface="Poppi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4C010-D9C7-E35C-6DD6-3C8D3CEBD8A4}"/>
              </a:ext>
            </a:extLst>
          </p:cNvPr>
          <p:cNvSpPr txBox="1"/>
          <p:nvPr/>
        </p:nvSpPr>
        <p:spPr>
          <a:xfrm>
            <a:off x="1111250" y="1569819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 panose="020B0604020202020204" pitchFamily="34" charset="0"/>
              </a:rPr>
              <a:t>Referenzen</a:t>
            </a:r>
          </a:p>
        </p:txBody>
      </p:sp>
    </p:spTree>
    <p:extLst>
      <p:ext uri="{BB962C8B-B14F-4D97-AF65-F5344CB8AC3E}">
        <p14:creationId xmlns:p14="http://schemas.microsoft.com/office/powerpoint/2010/main" val="233511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F6023-FAD1-64BC-6248-FFBBDBD9C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B160FCE5-4C23-5836-E394-B4F493E38D2C}"/>
              </a:ext>
            </a:extLst>
          </p:cNvPr>
          <p:cNvSpPr txBox="1"/>
          <p:nvPr/>
        </p:nvSpPr>
        <p:spPr>
          <a:xfrm>
            <a:off x="947533" y="1590413"/>
            <a:ext cx="10668734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2000" noProof="0" dirty="0">
                <a:cs typeface="Poppins Light"/>
              </a:rPr>
              <a:t>Tetris</a:t>
            </a:r>
            <a:endParaRPr lang="de-DE" noProof="0" dirty="0"/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de-DE" sz="2000" dirty="0">
                <a:cs typeface="Poppins Light"/>
              </a:rPr>
              <a:t>Feld 10x20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de-DE" sz="2000" noProof="0" dirty="0">
                <a:cs typeface="Poppins Light"/>
              </a:rPr>
              <a:t>Fallende </a:t>
            </a:r>
            <a:r>
              <a:rPr lang="de-DE" sz="2000" noProof="0" dirty="0" err="1">
                <a:cs typeface="Poppins Light"/>
              </a:rPr>
              <a:t>Tetriminos</a:t>
            </a:r>
            <a:r>
              <a:rPr lang="de-DE" sz="2000" noProof="0" dirty="0">
                <a:cs typeface="Poppins Light"/>
              </a:rPr>
              <a:t> auf einer Linie platzieren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de-DE" sz="2000" noProof="0" dirty="0">
                <a:cs typeface="Poppins Light"/>
              </a:rPr>
              <a:t>Volle Linie = 1 Punkt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de-DE" sz="2000" noProof="0" dirty="0">
                <a:cs typeface="Poppins Light"/>
              </a:rPr>
              <a:t>so lange wie möglich Überleben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de-DE" sz="2000" noProof="0" dirty="0">
                <a:cs typeface="Poppins Light"/>
              </a:rPr>
              <a:t>Mehr Punkte = Schnellere Fall-Zeit [2s - 500ms]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2000" dirty="0">
                <a:cs typeface="Poppins Light"/>
              </a:rPr>
              <a:t>Kontrolle</a:t>
            </a:r>
            <a:r>
              <a:rPr lang="de-DE" sz="2000" noProof="0" dirty="0">
                <a:cs typeface="Poppins Light"/>
              </a:rPr>
              <a:t> durch Knöpfe auf dem BASYS3 Board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2000" noProof="0" dirty="0">
                <a:cs typeface="Poppins Light"/>
              </a:rPr>
              <a:t>Visuelle Ausgabe via VGA &amp; Bildschirm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2000" noProof="0" dirty="0">
                <a:cs typeface="Poppins Light"/>
              </a:rPr>
              <a:t>Tonausgabe via Buzzer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de-DE" sz="2000" noProof="0">
              <a:cs typeface="Poppins Ligh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de-DE" sz="2000" noProof="0">
              <a:cs typeface="Poppins Ligh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de-DE" sz="2000" noProof="0">
              <a:cs typeface="Poppins Light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de-DE" sz="2000" noProof="0">
              <a:cs typeface="Poppins Ligh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sz="2000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74F1E4-854B-D16A-B53A-1DC5FC375E9E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Ziel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1029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3606800" y="2875002"/>
            <a:ext cx="49784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de-DE" sz="6600" noProof="0">
                <a:latin typeface="+mj-lt"/>
                <a:cs typeface="Arial"/>
              </a:rPr>
              <a:t>Blockschaltbild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7838C-73BE-278F-B5FB-B393F133C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C2957DC-AE6D-6A7C-EDCE-660B8981C71A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solidFill>
                  <a:srgbClr val="000000"/>
                </a:solidFill>
                <a:latin typeface="Bebas Neue"/>
                <a:ea typeface="Bebas Neue"/>
                <a:cs typeface="Bebas Neue"/>
              </a:rPr>
              <a:t>überblick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Picture 1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BFBA5246-C772-1D95-7B95-7E044DEE9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7494"/>
            <a:ext cx="12192000" cy="52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E8889-091D-5C28-F647-AA50E2D94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F797DD-E68F-7AFC-97AC-47626B3F721E}"/>
              </a:ext>
            </a:extLst>
          </p:cNvPr>
          <p:cNvSpPr txBox="1"/>
          <p:nvPr/>
        </p:nvSpPr>
        <p:spPr>
          <a:xfrm>
            <a:off x="2711450" y="2875002"/>
            <a:ext cx="67691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de-DE" sz="6600">
                <a:latin typeface="+mj-lt"/>
                <a:cs typeface="Arial"/>
              </a:rPr>
              <a:t>automatengraph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9009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8D22-7998-35BC-0023-4D8CFB08B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60341D9-1673-CC67-D26B-E10E9DFE2ABB}"/>
              </a:ext>
            </a:extLst>
          </p:cNvPr>
          <p:cNvSpPr txBox="1"/>
          <p:nvPr/>
        </p:nvSpPr>
        <p:spPr>
          <a:xfrm>
            <a:off x="1624397" y="275043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FSM – GAME engine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B45556A5-3B0E-E1B7-56BC-A703EBBD5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" y="813633"/>
            <a:ext cx="10765219" cy="570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diagram of a diagram&#10;&#10;AI-generated content may be incorrect.">
            <a:extLst>
              <a:ext uri="{FF2B5EF4-FFF2-40B4-BE49-F238E27FC236}">
                <a16:creationId xmlns:a16="http://schemas.microsoft.com/office/drawing/2014/main" id="{D2A4ABEC-414F-55C1-FBD5-E63CC84A261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4710" y="1863513"/>
            <a:ext cx="3952875" cy="1085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BE5744-5172-936C-A960-FA6E750AF0B7}"/>
              </a:ext>
            </a:extLst>
          </p:cNvPr>
          <p:cNvSpPr txBox="1"/>
          <p:nvPr/>
        </p:nvSpPr>
        <p:spPr>
          <a:xfrm>
            <a:off x="1624397" y="275043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FSM – 1/3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840DC-3AC1-B591-98AD-BDC49CD3D1F8}"/>
              </a:ext>
            </a:extLst>
          </p:cNvPr>
          <p:cNvSpPr txBox="1"/>
          <p:nvPr/>
        </p:nvSpPr>
        <p:spPr>
          <a:xfrm>
            <a:off x="516504" y="1114558"/>
            <a:ext cx="2590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noProof="0">
                <a:cs typeface="Poppins Light"/>
              </a:rPr>
              <a:t>IDLE - SPAWN</a:t>
            </a:r>
            <a:endParaRPr lang="de-DE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EF444-F5D7-941C-27C5-E078694FDA11}"/>
              </a:ext>
            </a:extLst>
          </p:cNvPr>
          <p:cNvSpPr txBox="1"/>
          <p:nvPr/>
        </p:nvSpPr>
        <p:spPr>
          <a:xfrm>
            <a:off x="4583081" y="1105238"/>
            <a:ext cx="2927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noProof="0">
                <a:cs typeface="Poppins Light"/>
              </a:rPr>
              <a:t>GAME_OVER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4D058-F225-A97F-913E-82BBFD634143}"/>
              </a:ext>
            </a:extLst>
          </p:cNvPr>
          <p:cNvSpPr txBox="1"/>
          <p:nvPr/>
        </p:nvSpPr>
        <p:spPr>
          <a:xfrm>
            <a:off x="8640337" y="1098248"/>
            <a:ext cx="27588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MOVE</a:t>
            </a:r>
          </a:p>
        </p:txBody>
      </p:sp>
      <p:pic>
        <p:nvPicPr>
          <p:cNvPr id="15" name="Picture 14" descr="A diagram of a moving diagram&#10;&#10;AI-generated content may be incorrect.">
            <a:extLst>
              <a:ext uri="{FF2B5EF4-FFF2-40B4-BE49-F238E27FC236}">
                <a16:creationId xmlns:a16="http://schemas.microsoft.com/office/drawing/2014/main" id="{92A407E0-E0A9-7DC2-2473-8BD7D0361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292" y="1481026"/>
            <a:ext cx="2847975" cy="2219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2779F0-14F0-3D45-CE88-2C0F3D55F64D}"/>
              </a:ext>
            </a:extLst>
          </p:cNvPr>
          <p:cNvSpPr txBox="1"/>
          <p:nvPr/>
        </p:nvSpPr>
        <p:spPr>
          <a:xfrm>
            <a:off x="649241" y="3429371"/>
            <a:ext cx="393660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latinLnBrk="0" hangingPunct="0">
              <a:buFont typeface="Calibri"/>
              <a:buChar char="-"/>
            </a:pPr>
            <a:r>
              <a:rPr lang="de-DE" noProof="0">
                <a:cs typeface="Poppins Light"/>
              </a:rPr>
              <a:t>Display aus/</a:t>
            </a:r>
          </a:p>
          <a:p>
            <a:pPr marL="285750" indent="-285750" latinLnBrk="0" hangingPunct="0">
              <a:buFont typeface="Calibri"/>
              <a:buChar char="-"/>
            </a:pPr>
            <a:endParaRPr lang="de-DE" noProof="0">
              <a:cs typeface="Poppins Light"/>
            </a:endParaRPr>
          </a:p>
          <a:p>
            <a:pPr marL="285750" indent="-285750" latinLnBrk="0" hangingPunct="0">
              <a:buFont typeface="Calibri"/>
              <a:buChar char="-"/>
            </a:pPr>
            <a:r>
              <a:rPr lang="de-DE" noProof="0">
                <a:cs typeface="Poppins Light"/>
              </a:rPr>
              <a:t>Feld(5,2) als Referenzpunkt für Spawnen der Blöcke</a:t>
            </a:r>
          </a:p>
          <a:p>
            <a:pPr marL="285750" indent="-285750" latinLnBrk="0" hangingPunct="0">
              <a:buFont typeface="Calibri"/>
              <a:buChar char="-"/>
            </a:pPr>
            <a:r>
              <a:rPr lang="de-DE">
                <a:cs typeface="Poppins Light"/>
              </a:rPr>
              <a:t>Block-Koordinaten vordefiniert</a:t>
            </a:r>
            <a:r>
              <a:rPr lang="de-DE" noProof="0">
                <a:cs typeface="Poppins Light"/>
              </a:rPr>
              <a:t> ; je nach Zufallszahl</a:t>
            </a:r>
          </a:p>
          <a:p>
            <a:pPr marL="285750" indent="-285750" latinLnBrk="0" hangingPunct="0">
              <a:buFont typeface="Calibri"/>
              <a:buChar char="-"/>
            </a:pPr>
            <a:r>
              <a:rPr lang="de-DE" noProof="0">
                <a:cs typeface="Poppins Light"/>
              </a:rPr>
              <a:t>Geistblock – Kollision check  mit </a:t>
            </a:r>
            <a:r>
              <a:rPr lang="de-DE">
                <a:cs typeface="Poppins Light"/>
              </a:rPr>
              <a:t>gespeichertem</a:t>
            </a:r>
            <a:r>
              <a:rPr lang="de-DE" noProof="0">
                <a:cs typeface="Poppins Light"/>
              </a:rPr>
              <a:t> Feld</a:t>
            </a:r>
          </a:p>
          <a:p>
            <a:pPr marL="285750" indent="-285750" latinLnBrk="0" hangingPunct="0">
              <a:buFont typeface="Calibri"/>
              <a:buChar char="-"/>
            </a:pPr>
            <a:r>
              <a:rPr lang="de-DE">
                <a:cs typeface="Poppins Light"/>
              </a:rPr>
              <a:t>Keine Kollision - Output</a:t>
            </a:r>
            <a:r>
              <a:rPr lang="de-DE" noProof="0">
                <a:cs typeface="Poppins Light"/>
              </a:rPr>
              <a:t> Feld</a:t>
            </a:r>
          </a:p>
          <a:p>
            <a:pPr marL="285750" indent="-285750" latinLnBrk="0" hangingPunct="0">
              <a:buFont typeface="Calibri"/>
              <a:buChar char="-"/>
            </a:pPr>
            <a:r>
              <a:rPr lang="de-DE" noProof="0">
                <a:cs typeface="Poppins Light"/>
              </a:rPr>
              <a:t>[Konzept Gilt bei allen Zuständen]</a:t>
            </a:r>
          </a:p>
          <a:p>
            <a:pPr marL="285750" indent="-285750" latinLnBrk="0" hangingPunct="0">
              <a:buFont typeface="Calibri"/>
              <a:buChar char="-"/>
            </a:pPr>
            <a:endParaRPr lang="de-DE" noProof="0">
              <a:cs typeface="Poppi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E9236C-9AA4-679B-7BE3-886A9775F600}"/>
              </a:ext>
            </a:extLst>
          </p:cNvPr>
          <p:cNvSpPr txBox="1"/>
          <p:nvPr/>
        </p:nvSpPr>
        <p:spPr>
          <a:xfrm>
            <a:off x="4586241" y="4113217"/>
            <a:ext cx="30573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Vergleich gescheitert</a:t>
            </a:r>
          </a:p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Savedfield blinken</a:t>
            </a:r>
          </a:p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500ms Intervall</a:t>
            </a:r>
          </a:p>
        </p:txBody>
      </p:sp>
      <p:pic>
        <p:nvPicPr>
          <p:cNvPr id="3" name="Picture 2" descr="A diagram of a game&#10;&#10;AI-generated content may be incorrect.">
            <a:extLst>
              <a:ext uri="{FF2B5EF4-FFF2-40B4-BE49-F238E27FC236}">
                <a16:creationId xmlns:a16="http://schemas.microsoft.com/office/drawing/2014/main" id="{51C360E2-0F3F-4E75-81C0-7DBD19E81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024" y="1417271"/>
            <a:ext cx="2428875" cy="2343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AABA2-69B8-B5B6-77F0-DA2DD1100A4A}"/>
              </a:ext>
            </a:extLst>
          </p:cNvPr>
          <p:cNvSpPr txBox="1"/>
          <p:nvPr/>
        </p:nvSpPr>
        <p:spPr>
          <a:xfrm>
            <a:off x="8640471" y="4113217"/>
            <a:ext cx="35458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Kontrolle freigegeben</a:t>
            </a:r>
          </a:p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Referenzpunkt bewegen</a:t>
            </a:r>
          </a:p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Rotate :  Block-Koordinaten anpassen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358A4-FFD3-967D-F61E-59DAF70CF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149" y="5575178"/>
            <a:ext cx="4238625" cy="904875"/>
          </a:xfrm>
          <a:prstGeom prst="rect">
            <a:avLst/>
          </a:prstGeom>
        </p:spPr>
      </p:pic>
      <p:pic>
        <p:nvPicPr>
          <p:cNvPr id="10" name="Picture 9" descr="A group of letters and numbers&#10;&#10;AI-generated content may be incorrect.">
            <a:extLst>
              <a:ext uri="{FF2B5EF4-FFF2-40B4-BE49-F238E27FC236}">
                <a16:creationId xmlns:a16="http://schemas.microsoft.com/office/drawing/2014/main" id="{49671AE2-07CA-4543-32B9-A32D233E1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481" y="5735018"/>
            <a:ext cx="2857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2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2270-5EE8-CB2F-4E62-3366837A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AC517F-78BF-1427-F926-AF9F33E3D6D7}"/>
              </a:ext>
            </a:extLst>
          </p:cNvPr>
          <p:cNvSpPr txBox="1"/>
          <p:nvPr/>
        </p:nvSpPr>
        <p:spPr>
          <a:xfrm>
            <a:off x="1624397" y="275043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FSM – 2/3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B6E59-E951-DEE5-67F9-9AB7B062A98E}"/>
              </a:ext>
            </a:extLst>
          </p:cNvPr>
          <p:cNvSpPr txBox="1"/>
          <p:nvPr/>
        </p:nvSpPr>
        <p:spPr>
          <a:xfrm>
            <a:off x="516504" y="1114558"/>
            <a:ext cx="2590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noProof="0">
                <a:cs typeface="Poppins Light"/>
              </a:rPr>
              <a:t>FALL</a:t>
            </a:r>
            <a:endParaRPr lang="de-DE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2853A-12D9-4FFD-7059-02BA1D9B4D0D}"/>
              </a:ext>
            </a:extLst>
          </p:cNvPr>
          <p:cNvSpPr txBox="1"/>
          <p:nvPr/>
        </p:nvSpPr>
        <p:spPr>
          <a:xfrm>
            <a:off x="4583081" y="1105238"/>
            <a:ext cx="2927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noProof="0">
                <a:cs typeface="Poppins Light"/>
              </a:rPr>
              <a:t>HARD_DROP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8D57D-26D4-C803-5543-C7DB1FCE4F05}"/>
              </a:ext>
            </a:extLst>
          </p:cNvPr>
          <p:cNvSpPr txBox="1"/>
          <p:nvPr/>
        </p:nvSpPr>
        <p:spPr>
          <a:xfrm>
            <a:off x="8640337" y="1098248"/>
            <a:ext cx="27588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LOCK</a:t>
            </a:r>
            <a:endParaRPr lang="de-DE" noProof="0"/>
          </a:p>
        </p:txBody>
      </p:sp>
      <p:pic>
        <p:nvPicPr>
          <p:cNvPr id="10" name="Picture 9" descr="A diagram of a fall&#10;&#10;AI-generated content may be incorrect.">
            <a:extLst>
              <a:ext uri="{FF2B5EF4-FFF2-40B4-BE49-F238E27FC236}">
                <a16:creationId xmlns:a16="http://schemas.microsoft.com/office/drawing/2014/main" id="{BC855F3F-05C2-B475-C27F-B12B69B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19" y="1829167"/>
            <a:ext cx="3009900" cy="2085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604D85-145D-97DB-1E14-342A1A66708C}"/>
              </a:ext>
            </a:extLst>
          </p:cNvPr>
          <p:cNvSpPr txBox="1"/>
          <p:nvPr/>
        </p:nvSpPr>
        <p:spPr>
          <a:xfrm>
            <a:off x="1030241" y="4044832"/>
            <a:ext cx="383891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buFont typeface="Calibri"/>
              <a:buChar char="-"/>
            </a:pPr>
            <a:r>
              <a:rPr lang="de-DE">
                <a:cs typeface="Poppins Light"/>
              </a:rPr>
              <a:t>Dynamisch</a:t>
            </a:r>
            <a:r>
              <a:rPr lang="de-DE" noProof="0">
                <a:cs typeface="Poppins Light"/>
              </a:rPr>
              <a:t> festgelegte Zeitdauer nach Punktestand</a:t>
            </a:r>
          </a:p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1 Block nach unten</a:t>
            </a:r>
          </a:p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Kollision Check</a:t>
            </a:r>
          </a:p>
          <a:p>
            <a:pPr marL="742950" lvl="1" indent="-285750" latinLnBrk="0">
              <a:buFont typeface="Courier New"/>
              <a:buChar char="o"/>
            </a:pPr>
            <a:r>
              <a:rPr lang="de-DE">
                <a:cs typeface="Poppins Light"/>
              </a:rPr>
              <a:t>Übernommen</a:t>
            </a:r>
            <a:r>
              <a:rPr lang="de-DE" noProof="0">
                <a:cs typeface="Poppins Light"/>
              </a:rPr>
              <a:t> als Aktuelle </a:t>
            </a:r>
            <a:r>
              <a:rPr lang="de-DE" noProof="0" err="1">
                <a:cs typeface="Poppins Light"/>
              </a:rPr>
              <a:t>Blockpos</a:t>
            </a:r>
            <a:r>
              <a:rPr lang="de-DE" noProof="0">
                <a:cs typeface="Poppins Light"/>
              </a:rPr>
              <a:t>. &gt;MOVE</a:t>
            </a:r>
          </a:p>
          <a:p>
            <a:pPr marL="742950" lvl="1" indent="-285750" latinLnBrk="0">
              <a:buFont typeface="Courier New"/>
              <a:buChar char="o"/>
            </a:pPr>
            <a:r>
              <a:rPr lang="de-DE" noProof="0" err="1">
                <a:cs typeface="Poppins Light"/>
              </a:rPr>
              <a:t>Blockpos</a:t>
            </a:r>
            <a:r>
              <a:rPr lang="de-DE" noProof="0">
                <a:cs typeface="Poppins Light"/>
              </a:rPr>
              <a:t>. </a:t>
            </a:r>
            <a:r>
              <a:rPr lang="de-DE">
                <a:cs typeface="Poppins Light"/>
              </a:rPr>
              <a:t>Nicht aktualisiert </a:t>
            </a:r>
            <a:r>
              <a:rPr lang="de-DE" noProof="0">
                <a:cs typeface="Poppins Light"/>
              </a:rPr>
              <a:t>In “</a:t>
            </a:r>
            <a:r>
              <a:rPr lang="de-DE" noProof="0" err="1">
                <a:cs typeface="Poppins Light"/>
              </a:rPr>
              <a:t>Saved</a:t>
            </a:r>
            <a:r>
              <a:rPr lang="de-DE" noProof="0">
                <a:cs typeface="Poppins Light"/>
              </a:rPr>
              <a:t>” speichern &gt; LOCK</a:t>
            </a:r>
          </a:p>
          <a:p>
            <a:pPr marL="742950" lvl="1" indent="-285750" latinLnBrk="0">
              <a:buFont typeface="Courier New"/>
              <a:buChar char="o"/>
            </a:pPr>
            <a:endParaRPr lang="de-DE" noProof="0">
              <a:cs typeface="Poppins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0CDCFD-CEA3-CA03-E8EF-64D03A7B2C4E}"/>
              </a:ext>
            </a:extLst>
          </p:cNvPr>
          <p:cNvSpPr txBox="1"/>
          <p:nvPr/>
        </p:nvSpPr>
        <p:spPr>
          <a:xfrm>
            <a:off x="8239933" y="4044833"/>
            <a:ext cx="322054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Ein Takt zur Synchronisierung und Aktualisierung der Saved-Feld</a:t>
            </a:r>
          </a:p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&gt;CHECK</a:t>
            </a:r>
          </a:p>
        </p:txBody>
      </p:sp>
      <p:pic>
        <p:nvPicPr>
          <p:cNvPr id="16" name="Picture 15" descr="A diagram of a circle with arrows&#10;&#10;AI-generated content may be incorrect.">
            <a:extLst>
              <a:ext uri="{FF2B5EF4-FFF2-40B4-BE49-F238E27FC236}">
                <a16:creationId xmlns:a16="http://schemas.microsoft.com/office/drawing/2014/main" id="{64C48D55-FC23-8DC3-F39E-19793CE25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126" y="1547691"/>
            <a:ext cx="2454519" cy="18771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253D80-EE6A-32E2-11F4-0453B8DCB58A}"/>
              </a:ext>
            </a:extLst>
          </p:cNvPr>
          <p:cNvSpPr txBox="1"/>
          <p:nvPr/>
        </p:nvSpPr>
        <p:spPr>
          <a:xfrm>
            <a:off x="4732779" y="4210909"/>
            <a:ext cx="329081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Gleich wie bei FALL</a:t>
            </a:r>
          </a:p>
          <a:p>
            <a:pPr marL="285750" indent="-285750" latinLnBrk="0">
              <a:buFont typeface="Calibri"/>
              <a:buChar char="-"/>
            </a:pPr>
            <a:r>
              <a:rPr lang="de-DE">
                <a:cs typeface="Poppins Light"/>
              </a:rPr>
              <a:t>Kontinuierlich</a:t>
            </a:r>
            <a:r>
              <a:rPr lang="de-DE" noProof="0">
                <a:cs typeface="Poppins Light"/>
              </a:rPr>
              <a:t> bis FALL nicht möglich ist</a:t>
            </a:r>
          </a:p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Block in </a:t>
            </a:r>
            <a:r>
              <a:rPr lang="de-DE" noProof="0" err="1">
                <a:cs typeface="Poppins Light"/>
              </a:rPr>
              <a:t>Saved</a:t>
            </a:r>
            <a:r>
              <a:rPr lang="de-DE" noProof="0">
                <a:cs typeface="Poppins Light"/>
              </a:rPr>
              <a:t>-Feld speichern</a:t>
            </a:r>
          </a:p>
          <a:p>
            <a:pPr marL="285750" indent="-285750" latinLnBrk="0">
              <a:buFont typeface="Calibri"/>
              <a:buChar char="-"/>
            </a:pPr>
            <a:r>
              <a:rPr lang="de-DE" noProof="0">
                <a:cs typeface="Poppins Light"/>
              </a:rPr>
              <a:t>&gt;LOCK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6D830-1708-09C2-C6F2-317601757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642" y="1949635"/>
            <a:ext cx="3578402" cy="172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69913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900f97-a61a-4043-b212-6ca2bb576c2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3CB53AA07FCD94E82853A8AED1C6805" ma:contentTypeVersion="13" ma:contentTypeDescription="Ein neues Dokument erstellen." ma:contentTypeScope="" ma:versionID="5d5dcabe7aba09358c9405f05ba7b816">
  <xsd:schema xmlns:xsd="http://www.w3.org/2001/XMLSchema" xmlns:xs="http://www.w3.org/2001/XMLSchema" xmlns:p="http://schemas.microsoft.com/office/2006/metadata/properties" xmlns:ns3="a0900f97-a61a-4043-b212-6ca2bb576c29" xmlns:ns4="8ca3cae1-fe5e-4a80-b3e7-881f29eae3f4" targetNamespace="http://schemas.microsoft.com/office/2006/metadata/properties" ma:root="true" ma:fieldsID="5f7ea062955471fd8e15b504f28fffc0" ns3:_="" ns4:_="">
    <xsd:import namespace="a0900f97-a61a-4043-b212-6ca2bb576c29"/>
    <xsd:import namespace="8ca3cae1-fe5e-4a80-b3e7-881f29eae3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00f97-a61a-4043-b212-6ca2bb576c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3cae1-fe5e-4a80-b3e7-881f29eae3f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515334-89F3-4C53-8E65-F88145BA421E}">
  <ds:schemaRefs>
    <ds:schemaRef ds:uri="http://schemas.microsoft.com/office/2006/documentManagement/types"/>
    <ds:schemaRef ds:uri="a0900f97-a61a-4043-b212-6ca2bb576c29"/>
    <ds:schemaRef ds:uri="http://purl.org/dc/terms/"/>
    <ds:schemaRef ds:uri="http://schemas.microsoft.com/office/2006/metadata/properties"/>
    <ds:schemaRef ds:uri="http://purl.org/dc/elements/1.1/"/>
    <ds:schemaRef ds:uri="8ca3cae1-fe5e-4a80-b3e7-881f29eae3f4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749603-D0C4-4FB0-8C81-9AD86FE54A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80611A-93A4-48D8-ADA4-69A335EC758B}">
  <ds:schemaRefs>
    <ds:schemaRef ds:uri="8ca3cae1-fe5e-4a80-b3e7-881f29eae3f4"/>
    <ds:schemaRef ds:uri="a0900f97-a61a-4043-b212-6ca2bb576c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962</Words>
  <Application>Microsoft Office PowerPoint</Application>
  <PresentationFormat>Widescreen</PresentationFormat>
  <Paragraphs>202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Bebas Neue</vt:lpstr>
      <vt:lpstr>Calibri</vt:lpstr>
      <vt:lpstr>Courier New</vt:lpstr>
      <vt:lpstr>Poppins Light</vt:lpstr>
      <vt:lpstr>Wingdings</vt:lpstr>
      <vt:lpstr>Arial</vt:lpstr>
      <vt:lpstr>맑은 고딕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Tan, Zhi Hao</cp:lastModifiedBy>
  <cp:revision>9</cp:revision>
  <dcterms:created xsi:type="dcterms:W3CDTF">2019-04-06T05:20:47Z</dcterms:created>
  <dcterms:modified xsi:type="dcterms:W3CDTF">2025-06-28T07:58:55Z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0x010100A3CB53AA07FCD94E82853A8AED1C6805</vt:lpwstr>
  </property>
  <property fmtid="{D5CDD505-2E9C-101B-9397-08002B2CF9AE}" pid="3" name="MSIP_Label_defa4170-0d19-0005-0000-bc88714345d2_Enabled">
    <vt:lpwstr>true</vt:lpwstr>
  </property>
  <property fmtid="{D5CDD505-2E9C-101B-9397-08002B2CF9AE}" pid="4" name="MSIP_Label_defa4170-0d19-0005-0000-bc88714345d2_SetDate">
    <vt:lpwstr>2025-05-22T16:59:18Z</vt:lpwstr>
  </property>
  <property fmtid="{D5CDD505-2E9C-101B-9397-08002B2CF9AE}" pid="5" name="MSIP_Label_defa4170-0d19-0005-0000-bc88714345d2_Method">
    <vt:lpwstr>Privileged</vt:lpwstr>
  </property>
  <property fmtid="{D5CDD505-2E9C-101B-9397-08002B2CF9AE}" pid="6" name="MSIP_Label_defa4170-0d19-0005-0000-bc88714345d2_Name">
    <vt:lpwstr>defa4170-0d19-0005-0000-bc88714345d2</vt:lpwstr>
  </property>
  <property fmtid="{D5CDD505-2E9C-101B-9397-08002B2CF9AE}" pid="7" name="MSIP_Label_defa4170-0d19-0005-0000-bc88714345d2_SiteId">
    <vt:lpwstr>2c6cac8d-ab61-47b3-8209-4df2e46aefbc</vt:lpwstr>
  </property>
  <property fmtid="{D5CDD505-2E9C-101B-9397-08002B2CF9AE}" pid="8" name="MSIP_Label_defa4170-0d19-0005-0000-bc88714345d2_ActionId">
    <vt:lpwstr>2a9088d1-f726-487c-95e0-cdb5d1ae7c4a</vt:lpwstr>
  </property>
  <property fmtid="{D5CDD505-2E9C-101B-9397-08002B2CF9AE}" pid="9" name="MSIP_Label_defa4170-0d19-0005-0000-bc88714345d2_ContentBits">
    <vt:lpwstr>0</vt:lpwstr>
  </property>
  <property fmtid="{D5CDD505-2E9C-101B-9397-08002B2CF9AE}" pid="10" name="MSIP_Label_defa4170-0d19-0005-0000-bc88714345d2_Tag">
    <vt:lpwstr>10, 0, 1, 1</vt:lpwstr>
  </property>
</Properties>
</file>